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1" r:id="rId3"/>
    <p:sldId id="431" r:id="rId4"/>
    <p:sldId id="449" r:id="rId5"/>
    <p:sldId id="466" r:id="rId6"/>
    <p:sldId id="465" r:id="rId7"/>
    <p:sldId id="467" r:id="rId8"/>
    <p:sldId id="468" r:id="rId9"/>
    <p:sldId id="469" r:id="rId10"/>
    <p:sldId id="450" r:id="rId11"/>
    <p:sldId id="451" r:id="rId12"/>
    <p:sldId id="458" r:id="rId13"/>
    <p:sldId id="452" r:id="rId14"/>
    <p:sldId id="455" r:id="rId15"/>
    <p:sldId id="459" r:id="rId16"/>
    <p:sldId id="470" r:id="rId17"/>
    <p:sldId id="448" r:id="rId18"/>
    <p:sldId id="432" r:id="rId19"/>
    <p:sldId id="460" r:id="rId20"/>
    <p:sldId id="461" r:id="rId21"/>
    <p:sldId id="433" r:id="rId22"/>
    <p:sldId id="462" r:id="rId23"/>
    <p:sldId id="472" r:id="rId24"/>
    <p:sldId id="463" r:id="rId25"/>
    <p:sldId id="464" r:id="rId26"/>
    <p:sldId id="480" r:id="rId27"/>
    <p:sldId id="457" r:id="rId28"/>
    <p:sldId id="434" r:id="rId29"/>
    <p:sldId id="435" r:id="rId30"/>
    <p:sldId id="436" r:id="rId31"/>
    <p:sldId id="479" r:id="rId32"/>
    <p:sldId id="437" r:id="rId33"/>
    <p:sldId id="453" r:id="rId34"/>
    <p:sldId id="454" r:id="rId35"/>
    <p:sldId id="456" r:id="rId36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49F01-1000-924B-88D8-0BF6CC8E5FB5}" v="5" dt="2020-01-06T02:38:06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84" autoAdjust="0"/>
    <p:restoredTop sz="94709" autoAdjust="0"/>
  </p:normalViewPr>
  <p:slideViewPr>
    <p:cSldViewPr>
      <p:cViewPr varScale="1">
        <p:scale>
          <a:sx n="121" d="100"/>
          <a:sy n="121" d="100"/>
        </p:scale>
        <p:origin x="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  <pc:sldChg chg="addSp delSp modSp add">
        <pc:chgData name="Kun Suo" userId="41c30799-3a2b-4880-86a3-8488be07954a" providerId="ADAL" clId="{8F943746-838E-0349-8CD1-6EA82266D5F7}" dt="2019-11-20T19:33:19.828" v="302" actId="20577"/>
        <pc:sldMkLst>
          <pc:docMk/>
          <pc:sldMk cId="1722781121" sldId="480"/>
        </pc:sldMkLst>
        <pc:spChg chg="mod">
          <ac:chgData name="Kun Suo" userId="41c30799-3a2b-4880-86a3-8488be07954a" providerId="ADAL" clId="{8F943746-838E-0349-8CD1-6EA82266D5F7}" dt="2019-11-20T19:33:19.828" v="302" actId="20577"/>
          <ac:spMkLst>
            <pc:docMk/>
            <pc:sldMk cId="1722781121" sldId="480"/>
            <ac:spMk id="2" creationId="{A6B46598-7B53-424B-87DC-A525272F11D3}"/>
          </ac:spMkLst>
        </pc:spChg>
        <pc:spChg chg="del">
          <ac:chgData name="Kun Suo" userId="41c30799-3a2b-4880-86a3-8488be07954a" providerId="ADAL" clId="{8F943746-838E-0349-8CD1-6EA82266D5F7}" dt="2019-11-20T19:31:32.879" v="268" actId="478"/>
          <ac:spMkLst>
            <pc:docMk/>
            <pc:sldMk cId="1722781121" sldId="480"/>
            <ac:spMk id="6" creationId="{F39F619E-3B08-AC49-AEDF-E8E5BBAAAC73}"/>
          </ac:spMkLst>
        </pc:spChg>
        <pc:spChg chg="add mod">
          <ac:chgData name="Kun Suo" userId="41c30799-3a2b-4880-86a3-8488be07954a" providerId="ADAL" clId="{8F943746-838E-0349-8CD1-6EA82266D5F7}" dt="2019-11-20T19:32:07.986" v="275" actId="1076"/>
          <ac:spMkLst>
            <pc:docMk/>
            <pc:sldMk cId="1722781121" sldId="480"/>
            <ac:spMk id="8" creationId="{18336B8E-4A3D-8E47-8A6D-EFFD72D486D7}"/>
          </ac:spMkLst>
        </pc:spChg>
        <pc:spChg chg="add mod">
          <ac:chgData name="Kun Suo" userId="41c30799-3a2b-4880-86a3-8488be07954a" providerId="ADAL" clId="{8F943746-838E-0349-8CD1-6EA82266D5F7}" dt="2019-11-20T19:32:59.060" v="284" actId="14100"/>
          <ac:spMkLst>
            <pc:docMk/>
            <pc:sldMk cId="1722781121" sldId="480"/>
            <ac:spMk id="10" creationId="{4C8AB2B1-90AF-1F40-B54B-495CDFC7BC00}"/>
          </ac:spMkLst>
        </pc:spChg>
        <pc:picChg chg="add mod">
          <ac:chgData name="Kun Suo" userId="41c30799-3a2b-4880-86a3-8488be07954a" providerId="ADAL" clId="{8F943746-838E-0349-8CD1-6EA82266D5F7}" dt="2019-11-20T19:32:10.080" v="276" actId="1076"/>
          <ac:picMkLst>
            <pc:docMk/>
            <pc:sldMk cId="1722781121" sldId="480"/>
            <ac:picMk id="7" creationId="{B6095C3F-32A1-8941-9494-B2CB8E8FC385}"/>
          </ac:picMkLst>
        </pc:picChg>
        <pc:picChg chg="add mod">
          <ac:chgData name="Kun Suo" userId="41c30799-3a2b-4880-86a3-8488be07954a" providerId="ADAL" clId="{8F943746-838E-0349-8CD1-6EA82266D5F7}" dt="2019-11-20T19:32:49.816" v="281" actId="1076"/>
          <ac:picMkLst>
            <pc:docMk/>
            <pc:sldMk cId="1722781121" sldId="480"/>
            <ac:picMk id="9" creationId="{58247162-5C62-7644-B3EB-8003FA0A555E}"/>
          </ac:picMkLst>
        </pc:picChg>
      </pc:sldChg>
    </pc:docChg>
  </pc:docChgLst>
  <pc:docChgLst>
    <pc:chgData name="Kun Suo" userId="41c30799-3a2b-4880-86a3-8488be07954a" providerId="ADAL" clId="{BE149F01-1000-924B-88D8-0BF6CC8E5FB5}"/>
    <pc:docChg chg="undo custSel modSld">
      <pc:chgData name="Kun Suo" userId="41c30799-3a2b-4880-86a3-8488be07954a" providerId="ADAL" clId="{BE149F01-1000-924B-88D8-0BF6CC8E5FB5}" dt="2020-01-06T02:39:50.716" v="26" actId="20577"/>
      <pc:docMkLst>
        <pc:docMk/>
      </pc:docMkLst>
      <pc:sldChg chg="modSp">
        <pc:chgData name="Kun Suo" userId="41c30799-3a2b-4880-86a3-8488be07954a" providerId="ADAL" clId="{BE149F01-1000-924B-88D8-0BF6CC8E5FB5}" dt="2020-01-06T02:38:16.747" v="23" actId="20577"/>
        <pc:sldMkLst>
          <pc:docMk/>
          <pc:sldMk cId="3651608675" sldId="434"/>
        </pc:sldMkLst>
        <pc:spChg chg="mod">
          <ac:chgData name="Kun Suo" userId="41c30799-3a2b-4880-86a3-8488be07954a" providerId="ADAL" clId="{BE149F01-1000-924B-88D8-0BF6CC8E5FB5}" dt="2020-01-06T02:38:16.747" v="23" actId="20577"/>
          <ac:spMkLst>
            <pc:docMk/>
            <pc:sldMk cId="3651608675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9:50.716" v="26" actId="20577"/>
        <pc:sldMkLst>
          <pc:docMk/>
          <pc:sldMk cId="2174670460" sldId="437"/>
        </pc:sldMkLst>
        <pc:spChg chg="mod">
          <ac:chgData name="Kun Suo" userId="41c30799-3a2b-4880-86a3-8488be07954a" providerId="ADAL" clId="{BE149F01-1000-924B-88D8-0BF6CC8E5FB5}" dt="2020-01-06T02:39:50.716" v="26" actId="20577"/>
          <ac:spMkLst>
            <pc:docMk/>
            <pc:sldMk cId="2174670460" sldId="437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3:32.975" v="6" actId="27636"/>
        <pc:sldMkLst>
          <pc:docMk/>
          <pc:sldMk cId="1510175008" sldId="450"/>
        </pc:sldMkLst>
        <pc:spChg chg="mod">
          <ac:chgData name="Kun Suo" userId="41c30799-3a2b-4880-86a3-8488be07954a" providerId="ADAL" clId="{BE149F01-1000-924B-88D8-0BF6CC8E5FB5}" dt="2020-01-06T02:33:32.975" v="6" actId="27636"/>
          <ac:spMkLst>
            <pc:docMk/>
            <pc:sldMk cId="1510175008" sldId="450"/>
            <ac:spMk id="8" creationId="{37B9F306-CE8D-6C44-8480-1E1D7DEA01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5/26/25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Operating Systems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ernel.org/pub/linux/kernel/v5.x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ernel.org/pub/linux/kernel/v5.x/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linuxperf.html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nmon.sourceforge.net/pmwiki.php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latest/source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tnuggets.com/blog/certifications/open-source/why-linux-runs-90-percent-of-the-public-cloud-workloa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stechnica.com/gadgets/2019/11/google-outlines-plans-for-mainline-linux-kernel-support-in-android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3502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Operating Systems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J-3230</a:t>
            </a:r>
          </a:p>
          <a:p>
            <a:r>
              <a:rPr kumimoji="1" lang="en-US" altLang="zh-CN" dirty="0"/>
              <a:t>Email: </a:t>
            </a:r>
            <a:r>
              <a:rPr kumimoji="1" lang="en-US" altLang="zh-CN" dirty="0" err="1"/>
              <a:t>ksuo@kennesaw.edu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Only reply to e-mails that are sent from KSU student email accounts and title the course number [CS3502]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Check syllabus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151017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“Operating Systems: Three Easy Pieces” by </a:t>
            </a:r>
            <a:r>
              <a:rPr kumimoji="1" lang="en-US" altLang="zh-CN" dirty="0" err="1"/>
              <a:t>Remzi</a:t>
            </a:r>
            <a:r>
              <a:rPr kumimoji="1" lang="en-US" altLang="zh-CN" dirty="0"/>
              <a:t> H.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 and Andrea C.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Three pieces: virtualization, concurrency and persistence.</a:t>
            </a:r>
          </a:p>
          <a:p>
            <a:pPr lvl="1"/>
            <a:r>
              <a:rPr kumimoji="1" lang="en-US" altLang="zh-CN" dirty="0"/>
              <a:t>Free! (Separate PDFs for different chapters at </a:t>
            </a:r>
            <a:r>
              <a:rPr kumimoji="1" lang="en-US" altLang="zh-CN" dirty="0">
                <a:hlinkClick r:id="rId2"/>
              </a:rPr>
              <a:t>http://pages.cs.wisc.edu/~remzi/OSTEP/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Hard copy option and single-PDF option are available for a fee.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4693-6607-464C-AA1E-6384EC19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38" y="2115791"/>
            <a:ext cx="2127250" cy="3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FABA-B9E8-9C45-BBC3-98A62B9D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0" y="1205333"/>
            <a:ext cx="8693239" cy="50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3305) Data Structures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40315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8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30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/>
              <a:t>Windows (x86):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QbmRXJJKsvs</a:t>
            </a:r>
            <a:endParaRPr lang="en-US" dirty="0"/>
          </a:p>
          <a:p>
            <a:pPr lvl="1"/>
            <a:r>
              <a:rPr lang="en-US" dirty="0"/>
              <a:t>MacOS (x86):https://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=GDoCrfPma2k&amp;t=321s</a:t>
            </a:r>
          </a:p>
          <a:p>
            <a:pPr lvl="1"/>
            <a:r>
              <a:rPr lang="en-US" dirty="0"/>
              <a:t>MacOS (arm):https://</a:t>
            </a:r>
            <a:r>
              <a:rPr lang="en-US" dirty="0" err="1"/>
              <a:t>youtu.be</a:t>
            </a:r>
            <a:r>
              <a:rPr lang="en-US" dirty="0"/>
              <a:t>/O19mv1pe76M?si=4cYayFiqPNoHoY1w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5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6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09235"/>
            <a:ext cx="7162800" cy="4548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" t="4384" r="87558" b="79432"/>
          <a:stretch/>
        </p:blipFill>
        <p:spPr>
          <a:xfrm>
            <a:off x="1219200" y="2514600"/>
            <a:ext cx="1720084" cy="1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D3613-9C83-2349-B57B-9D4A10A3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4" y="3050123"/>
            <a:ext cx="1157468" cy="1157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3757A-0D8F-7B43-9F52-C6EB14D5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35" y="4642961"/>
            <a:ext cx="1157468" cy="1157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6A871-3879-5A45-B501-D27EFCBC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098801"/>
            <a:ext cx="1092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AB7B9-C430-DB4A-AC73-B97E15F67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56" y="297521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A73A7-594F-F64B-99FD-0B73F8028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" y="4938568"/>
            <a:ext cx="7874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7FD71-8474-3C4E-A954-0B596D788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259" y="4712939"/>
            <a:ext cx="1032076" cy="1032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B73446-FFB7-8F40-9029-33C3D8DA8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900" y="453436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D2F51-F6FF-AA44-A3D6-B0BA4BB4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632" y="4758312"/>
            <a:ext cx="1132470" cy="1132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EC158-C88A-E642-8ACA-47B9DE0885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887" y="2968458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D80C0-1524-E34C-845C-FBBE12DD9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259" y="291665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 studying OS, you will</a:t>
            </a:r>
          </a:p>
          <a:p>
            <a:pPr lvl="1"/>
            <a:r>
              <a:rPr kumimoji="1" lang="en-US" altLang="zh-CN" dirty="0"/>
              <a:t>Learn how computers work</a:t>
            </a:r>
          </a:p>
          <a:p>
            <a:pPr lvl="1"/>
            <a:r>
              <a:rPr kumimoji="1" lang="en-US" altLang="zh-CN" dirty="0"/>
              <a:t>Gain a good understanding of OS with hardware and application</a:t>
            </a:r>
          </a:p>
          <a:p>
            <a:pPr lvl="1"/>
            <a:r>
              <a:rPr kumimoji="1" lang="en-US" altLang="zh-CN" dirty="0"/>
              <a:t>Learn about system design</a:t>
            </a:r>
          </a:p>
          <a:p>
            <a:pPr lvl="2"/>
            <a:r>
              <a:rPr kumimoji="1" lang="en-US" altLang="zh-CN" dirty="0"/>
              <a:t>Simplicity, portability, performance, and trade-offs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1. </a:t>
            </a:r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D38D7-76B9-594D-8399-F330908D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19400"/>
            <a:ext cx="5428984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7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623A8-2663-9C44-878A-2B66E201A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 b="4266"/>
          <a:stretch/>
        </p:blipFill>
        <p:spPr>
          <a:xfrm>
            <a:off x="990600" y="2549949"/>
            <a:ext cx="7010400" cy="4172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6834F1-7E94-C44F-AD39-844D2A9823CF}"/>
              </a:ext>
            </a:extLst>
          </p:cNvPr>
          <p:cNvSpPr/>
          <p:nvPr/>
        </p:nvSpPr>
        <p:spPr>
          <a:xfrm>
            <a:off x="5611804" y="1238243"/>
            <a:ext cx="2876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http://www.brendangregg.com/linuxperf.html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7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140970" y="1219127"/>
            <a:ext cx="2602230" cy="38862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E.g., </a:t>
            </a:r>
            <a:r>
              <a:rPr kumimoji="1" lang="en-US" altLang="zh-CN" dirty="0" err="1"/>
              <a:t>nmon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Online Media 2" descr="QQ20190818-213715-HD">
            <a:hlinkClick r:id="" action="ppaction://media"/>
            <a:extLst>
              <a:ext uri="{FF2B5EF4-FFF2-40B4-BE49-F238E27FC236}">
                <a16:creationId xmlns:a16="http://schemas.microsoft.com/office/drawing/2014/main" id="{4331576A-CC8B-9944-AEBD-80D54EBA2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264993"/>
            <a:ext cx="6028590" cy="49390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958843-4ABD-AA46-ADF8-F24220670390}"/>
              </a:ext>
            </a:extLst>
          </p:cNvPr>
          <p:cNvSpPr/>
          <p:nvPr/>
        </p:nvSpPr>
        <p:spPr>
          <a:xfrm>
            <a:off x="228601" y="5118926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http://nmon.sourceforge.net/pmwiki.php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3. </a:t>
            </a:r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vs. efficiency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398A8-412F-1F4B-922B-CDE26FEE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87" y="3387627"/>
            <a:ext cx="3319519" cy="250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05E3-03AC-0D41-9C3E-1CF4D558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" y="3345838"/>
            <a:ext cx="2819400" cy="224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854D3-89F7-BD4A-B968-8A1895850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7" r="11859"/>
          <a:stretch/>
        </p:blipFill>
        <p:spPr>
          <a:xfrm>
            <a:off x="3015448" y="3688128"/>
            <a:ext cx="2443478" cy="19019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2A1307-5DC5-7E4E-B136-D610A5D9B811}"/>
              </a:ext>
            </a:extLst>
          </p:cNvPr>
          <p:cNvCxnSpPr>
            <a:cxnSpLocks/>
          </p:cNvCxnSpPr>
          <p:nvPr/>
        </p:nvCxnSpPr>
        <p:spPr>
          <a:xfrm flipV="1">
            <a:off x="3886200" y="2438400"/>
            <a:ext cx="1762987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7128B27B-4CBB-4E46-9B20-A7C50E2CCF89}"/>
              </a:ext>
            </a:extLst>
          </p:cNvPr>
          <p:cNvSpPr/>
          <p:nvPr/>
        </p:nvSpPr>
        <p:spPr>
          <a:xfrm>
            <a:off x="5829300" y="1447800"/>
            <a:ext cx="266700" cy="1752600"/>
          </a:xfrm>
          <a:prstGeom prst="leftBrace">
            <a:avLst>
              <a:gd name="adj1" fmla="val 500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8A3A71-6FD1-B44A-BD69-362843203815}"/>
              </a:ext>
            </a:extLst>
          </p:cNvPr>
          <p:cNvSpPr txBox="1"/>
          <p:nvPr/>
        </p:nvSpPr>
        <p:spPr>
          <a:xfrm>
            <a:off x="6078866" y="1463488"/>
            <a:ext cx="30651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</a:t>
            </a:r>
          </a:p>
          <a:p>
            <a:r>
              <a:rPr lang="en-US" dirty="0"/>
              <a:t>Period</a:t>
            </a:r>
          </a:p>
          <a:p>
            <a:r>
              <a:rPr lang="en-US" dirty="0"/>
              <a:t>Priority</a:t>
            </a:r>
          </a:p>
          <a:p>
            <a:r>
              <a:rPr lang="en-US" dirty="0"/>
              <a:t>Preemption</a:t>
            </a:r>
          </a:p>
          <a:p>
            <a:r>
              <a:rPr lang="en-US" dirty="0"/>
              <a:t>Fairness on different resources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84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  <a:p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CPU scheduling, memory management, file systems …</a:t>
            </a:r>
          </a:p>
          <a:p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and efficiency </a:t>
            </a:r>
          </a:p>
          <a:p>
            <a:r>
              <a:rPr kumimoji="1" lang="en-US" altLang="zh-CN" dirty="0"/>
              <a:t>Case: Linux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0FF89-F4BE-A841-A89B-1F368C12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114800"/>
            <a:ext cx="1397000" cy="139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FF2EF3-6CC4-6845-B6AC-5CC90F9D4A0C}"/>
              </a:ext>
            </a:extLst>
          </p:cNvPr>
          <p:cNvSpPr/>
          <p:nvPr/>
        </p:nvSpPr>
        <p:spPr>
          <a:xfrm>
            <a:off x="3223319" y="5588000"/>
            <a:ext cx="437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https://elixir.bootlin.com/linux/latest/source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6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6598-7B53-424B-87DC-A525272F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Linux? Cloud and mobile.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DD281-4B00-FC4E-B164-D41703C9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0BBA7-8896-484C-881A-1C2D72F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727A-FC40-674E-9BF5-94E475D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95C3F-32A1-8941-9494-B2CB8E8F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" y="2558956"/>
            <a:ext cx="4572000" cy="3457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336B8E-4A3D-8E47-8A6D-EFFD72D486D7}"/>
              </a:ext>
            </a:extLst>
          </p:cNvPr>
          <p:cNvSpPr/>
          <p:nvPr/>
        </p:nvSpPr>
        <p:spPr>
          <a:xfrm>
            <a:off x="152400" y="1295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https://www.cbtnuggets.com/blog/certifications/open-source/why-linux-runs-90-percent-of-the-public-cloud-workload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47162-5C62-7644-B3EB-8003FA0A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308301"/>
            <a:ext cx="3948428" cy="4046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8AB2B1-90AF-1F40-B54B-495CDFC7BC00}"/>
              </a:ext>
            </a:extLst>
          </p:cNvPr>
          <p:cNvSpPr/>
          <p:nvPr/>
        </p:nvSpPr>
        <p:spPr>
          <a:xfrm>
            <a:off x="4876800" y="1295400"/>
            <a:ext cx="3948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https://arstechnica.com/gadgets/2019/11/google-outlines-plans-for-mainline-linux-kernel-support-in-android/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8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6C8E6-828F-A54D-A31C-C7B47E844215}"/>
              </a:ext>
            </a:extLst>
          </p:cNvPr>
          <p:cNvSpPr/>
          <p:nvPr/>
        </p:nvSpPr>
        <p:spPr>
          <a:xfrm>
            <a:off x="2438400" y="5835140"/>
            <a:ext cx="397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http://pages.cs.wisc.edu/~remzi/OSTEP/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9432E-86BB-8543-AF4E-FD994E21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" y="2454275"/>
            <a:ext cx="8221593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3502/W01: D2L online</a:t>
            </a:r>
          </a:p>
          <a:p>
            <a:r>
              <a:rPr kumimoji="1" lang="en-US" altLang="zh-CN" dirty="0"/>
              <a:t>Homework</a:t>
            </a:r>
          </a:p>
          <a:p>
            <a:pPr lvl="1"/>
            <a:r>
              <a:rPr kumimoji="1" lang="en-US" altLang="zh-CN" dirty="0"/>
              <a:t>2 written assignments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2 programming assignments (platform Linux 5.0+)</a:t>
            </a:r>
          </a:p>
          <a:p>
            <a:r>
              <a:rPr kumimoji="1" lang="en-US" altLang="zh-CN" dirty="0"/>
              <a:t>Exams (open books, open notes)</a:t>
            </a:r>
          </a:p>
          <a:p>
            <a:pPr lvl="1"/>
            <a:r>
              <a:rPr kumimoji="1" lang="en-US" altLang="zh-CN" dirty="0"/>
              <a:t>Midterm: D2L</a:t>
            </a:r>
          </a:p>
          <a:p>
            <a:pPr lvl="1"/>
            <a:r>
              <a:rPr kumimoji="1" lang="en-US" altLang="zh-CN" dirty="0"/>
              <a:t>Final: D2L</a:t>
            </a:r>
          </a:p>
          <a:p>
            <a:pPr lvl="1"/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0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66675"/>
              </p:ext>
            </p:extLst>
          </p:nvPr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Operating systems,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55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strike="sngStrike" dirty="0"/>
              <a:t>In-class discussion and attendance: 5%</a:t>
            </a:r>
          </a:p>
          <a:p>
            <a:pPr lvl="1"/>
            <a:r>
              <a:rPr kumimoji="1" lang="en-US" altLang="zh-CN" dirty="0"/>
              <a:t>Homework assignments (x2): 10%</a:t>
            </a:r>
          </a:p>
          <a:p>
            <a:pPr lvl="1"/>
            <a:r>
              <a:rPr kumimoji="1" lang="en-US" altLang="zh-CN" dirty="0"/>
              <a:t>Projects (x2): 40%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74023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37937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Dr. Kun Suo: Check syllabus, J-3230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Learning the concepts in OSes</a:t>
            </a:r>
          </a:p>
          <a:p>
            <a:pPr lvl="1"/>
            <a:r>
              <a:rPr lang="en-US" dirty="0"/>
              <a:t>Attend class on time</a:t>
            </a:r>
          </a:p>
          <a:p>
            <a:pPr lvl="1"/>
            <a:r>
              <a:rPr lang="en-US" dirty="0"/>
              <a:t>Ask questions if you have</a:t>
            </a:r>
          </a:p>
          <a:p>
            <a:pPr lvl="1"/>
            <a:r>
              <a:rPr lang="en-US" dirty="0"/>
              <a:t>Review the slides and learn from the internet</a:t>
            </a:r>
          </a:p>
          <a:p>
            <a:pPr lvl="1"/>
            <a:r>
              <a:rPr lang="en-US" dirty="0"/>
              <a:t>Working homework by your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35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2.  </a:t>
            </a:r>
            <a:r>
              <a:rPr lang="en-US" dirty="0"/>
              <a:t>Learning how to program with OS</a:t>
            </a:r>
          </a:p>
          <a:p>
            <a:pPr lvl="1"/>
            <a:r>
              <a:rPr lang="en-US" dirty="0"/>
              <a:t>Be able to design and implement well-structured system software, e.g., system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use OS abstractions, e.g., process, thread, pages, files,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how to use resources in OS, e.g., CPU, memory, disk,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debug and solve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5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Why study Operating Systems ?</a:t>
            </a:r>
          </a:p>
          <a:p>
            <a:pPr lvl="1"/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The most fundamental software</a:t>
            </a:r>
          </a:p>
          <a:p>
            <a:r>
              <a:rPr kumimoji="1" lang="en-US" altLang="zh-CN" dirty="0"/>
              <a:t>What to learn ?</a:t>
            </a:r>
          </a:p>
          <a:p>
            <a:pPr lvl="1"/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Coordination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r>
              <a:rPr kumimoji="1" lang="en-US" altLang="zh-CN" dirty="0"/>
              <a:t>Learning the concepts</a:t>
            </a:r>
          </a:p>
          <a:p>
            <a:pPr lvl="1"/>
            <a:r>
              <a:rPr kumimoji="1" lang="en-US" altLang="zh-CN" dirty="0"/>
              <a:t>Learning how to program with OS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What is the first OS your ever used? Current OS using? How many OSes you ever used </a:t>
            </a:r>
            <a:r>
              <a:rPr kumimoji="1" lang="en-US" altLang="zh-CN"/>
              <a:t>(name them)? 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E5850-9B02-CC45-93D2-F13B8D98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39" b="27144"/>
          <a:stretch/>
        </p:blipFill>
        <p:spPr>
          <a:xfrm>
            <a:off x="230552" y="1447800"/>
            <a:ext cx="8682895" cy="1705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9D0AE-7AEA-C046-AF25-FD34D4D9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22700"/>
            <a:ext cx="25400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DEE8C-1204-A941-BD1E-77CE88B1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87" y="3429000"/>
            <a:ext cx="3857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656F-6C47-4340-9538-B64AF3F3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676400"/>
            <a:ext cx="73151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80295-D537-C74E-9F77-5C6908AD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9619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8B58C-CDF5-9E49-870C-7AEF27E9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9" y="12954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7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A056C-4F59-F046-B7BA-CFC899AF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1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1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38258</TotalTime>
  <Words>1586</Words>
  <Application>Microsoft Macintosh PowerPoint</Application>
  <PresentationFormat>On-screen Show (4:3)</PresentationFormat>
  <Paragraphs>346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Wingdings 3</vt:lpstr>
      <vt:lpstr>Origin</vt:lpstr>
      <vt:lpstr>CS 3502 Operating Systems  Introduction</vt:lpstr>
      <vt:lpstr>Outline</vt:lpstr>
      <vt:lpstr>Self Introduction</vt:lpstr>
      <vt:lpstr>Now it’s your turn</vt:lpstr>
      <vt:lpstr>Now it’s your turn</vt:lpstr>
      <vt:lpstr>Now it’s your turn</vt:lpstr>
      <vt:lpstr>Now it’s your turn</vt:lpstr>
      <vt:lpstr>Now it’s your turn</vt:lpstr>
      <vt:lpstr>Now it’s your turn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Outline</vt:lpstr>
      <vt:lpstr>Why Study Operating Systems ?</vt:lpstr>
      <vt:lpstr>Why Study Operating Systems ?</vt:lpstr>
      <vt:lpstr>Why Study Operating Systems ?</vt:lpstr>
      <vt:lpstr>What to Learn in OSes?</vt:lpstr>
      <vt:lpstr>What to Learn in OSes?</vt:lpstr>
      <vt:lpstr>What to Learn in OSes?</vt:lpstr>
      <vt:lpstr>What to Learn in OSes?</vt:lpstr>
      <vt:lpstr>What to Learn in OSes?</vt:lpstr>
      <vt:lpstr>Why Linux? Cloud and mobile.</vt:lpstr>
      <vt:lpstr>What to Learn ?</vt:lpstr>
      <vt:lpstr>Course Structure</vt:lpstr>
      <vt:lpstr>Course Policy</vt:lpstr>
      <vt:lpstr>Grading Policy (cont.)</vt:lpstr>
      <vt:lpstr>Academic Integrity</vt:lpstr>
      <vt:lpstr>Where to go for help ?</vt:lpstr>
      <vt:lpstr>Fundamental Goals</vt:lpstr>
      <vt:lpstr>Fundamental Goals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1497</cp:revision>
  <dcterms:created xsi:type="dcterms:W3CDTF">2012-08-09T04:56:17Z</dcterms:created>
  <dcterms:modified xsi:type="dcterms:W3CDTF">2025-05-26T20:00:59Z</dcterms:modified>
</cp:coreProperties>
</file>